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597" r:id="rId3"/>
    <p:sldId id="599" r:id="rId4"/>
    <p:sldId id="627" r:id="rId5"/>
    <p:sldId id="628" r:id="rId6"/>
    <p:sldId id="629" r:id="rId7"/>
    <p:sldId id="630" r:id="rId8"/>
    <p:sldId id="631" r:id="rId9"/>
    <p:sldId id="632" r:id="rId10"/>
    <p:sldId id="633" r:id="rId11"/>
    <p:sldId id="634" r:id="rId12"/>
    <p:sldId id="636" r:id="rId13"/>
    <p:sldId id="637" r:id="rId14"/>
    <p:sldId id="638" r:id="rId15"/>
    <p:sldId id="635" r:id="rId16"/>
    <p:sldId id="639" r:id="rId17"/>
    <p:sldId id="640" r:id="rId18"/>
    <p:sldId id="641" r:id="rId19"/>
    <p:sldId id="642" r:id="rId20"/>
    <p:sldId id="643" r:id="rId21"/>
    <p:sldId id="644" r:id="rId22"/>
    <p:sldId id="646" r:id="rId23"/>
    <p:sldId id="645" r:id="rId24"/>
    <p:sldId id="647" r:id="rId25"/>
    <p:sldId id="648" r:id="rId26"/>
    <p:sldId id="649" r:id="rId27"/>
    <p:sldId id="650" r:id="rId28"/>
    <p:sldId id="653" r:id="rId29"/>
    <p:sldId id="654" r:id="rId30"/>
    <p:sldId id="655" r:id="rId31"/>
    <p:sldId id="656" r:id="rId32"/>
    <p:sldId id="657" r:id="rId33"/>
    <p:sldId id="658" r:id="rId34"/>
    <p:sldId id="659" r:id="rId35"/>
    <p:sldId id="661" r:id="rId36"/>
    <p:sldId id="660" r:id="rId37"/>
    <p:sldId id="662" r:id="rId38"/>
    <p:sldId id="663" r:id="rId39"/>
    <p:sldId id="664" r:id="rId40"/>
    <p:sldId id="665" r:id="rId41"/>
    <p:sldId id="666" r:id="rId42"/>
    <p:sldId id="667" r:id="rId43"/>
    <p:sldId id="668" r:id="rId44"/>
    <p:sldId id="669" r:id="rId45"/>
    <p:sldId id="670" r:id="rId46"/>
    <p:sldId id="672" r:id="rId47"/>
    <p:sldId id="671" r:id="rId48"/>
    <p:sldId id="675" r:id="rId49"/>
    <p:sldId id="673" r:id="rId50"/>
    <p:sldId id="676" r:id="rId51"/>
    <p:sldId id="677" r:id="rId52"/>
    <p:sldId id="678" r:id="rId53"/>
    <p:sldId id="679" r:id="rId54"/>
    <p:sldId id="680" r:id="rId55"/>
  </p:sldIdLst>
  <p:sldSz cx="9144000" cy="6858000" type="screen4x3"/>
  <p:notesSz cx="6735763" cy="9799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8FFCD"/>
    <a:srgbClr val="FF00FF"/>
    <a:srgbClr val="CCECFF"/>
    <a:srgbClr val="000000"/>
    <a:srgbClr val="FDDBCF"/>
    <a:srgbClr val="FF0000"/>
    <a:srgbClr val="FFFF00"/>
    <a:srgbClr val="00FFFF"/>
    <a:srgbClr val="80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89" autoAdjust="0"/>
    <p:restoredTop sz="82369" autoAdjust="0"/>
  </p:normalViewPr>
  <p:slideViewPr>
    <p:cSldViewPr snapToGrid="0">
      <p:cViewPr varScale="1">
        <p:scale>
          <a:sx n="112" d="100"/>
          <a:sy n="112" d="100"/>
        </p:scale>
        <p:origin x="90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286" y="84"/>
      </p:cViewPr>
      <p:guideLst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 smtClean="0"/>
            </a:lvl1pPr>
          </a:lstStyle>
          <a:p>
            <a:pPr>
              <a:defRPr/>
            </a:pPr>
            <a:fld id="{4E4324B8-91CD-4F52-A022-33EB154B93D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6664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36600"/>
            <a:ext cx="4895850" cy="3673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56138"/>
            <a:ext cx="4941887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 smtClean="0"/>
            </a:lvl1pPr>
          </a:lstStyle>
          <a:p>
            <a:pPr>
              <a:defRPr/>
            </a:pPr>
            <a:fld id="{AE138C31-C1AB-4510-8D23-3124BF9F8D9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7382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AB1DF4B9-AD7D-49D7-8825-4737CAB55414}" type="slidenum">
              <a:rPr lang="en-US" altLang="ko-KR" sz="1000"/>
              <a:pPr defTabSz="914400">
                <a:spcBef>
                  <a:spcPct val="0"/>
                </a:spcBef>
              </a:pPr>
              <a:t>1</a:t>
            </a:fld>
            <a:endParaRPr lang="en-US" altLang="ko-KR" sz="100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21558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33101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61774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56899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2414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1946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93065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361498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49250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8476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98177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2EEBCE7D-C163-477E-BEBA-3CB65221626C}" type="slidenum">
              <a:rPr lang="en-US" altLang="ko-KR" sz="1000"/>
              <a:pPr defTabSz="914400">
                <a:spcBef>
                  <a:spcPct val="0"/>
                </a:spcBef>
              </a:pPr>
              <a:t>2</a:t>
            </a:fld>
            <a:endParaRPr lang="en-US" altLang="ko-KR" sz="10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5965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42819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33652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41545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964463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15363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61362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92043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35232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76774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7125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52720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2465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70304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27409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99573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47607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74283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14783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28349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60930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87719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739729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5721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09457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86145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379876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03653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77241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124111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65864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275077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58598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100740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496261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4015719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582847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319361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93600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1737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67517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759051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13497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1362" y="156898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AE574A8E-93CF-4D12-9E90-0A194CEC1219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42062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E4FC2C04-B8FF-421A-949F-6E95EA09E22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3135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181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181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8E63329E-FB89-417D-ADD3-32D745CC4D77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592457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54" y="156643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71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171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3-</a:t>
            </a:r>
            <a:fld id="{5D7D1AE4-0F99-49E6-8B3C-A806C21BA98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53165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A10AB304-AFC4-451C-9FD4-CB26C1995CB1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89493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32725" y="6238875"/>
            <a:ext cx="762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5F3C5F5C-6E72-454F-A5ED-245E424F87AA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50508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2A173D7F-BAB5-4A0D-8D78-357AF205AEA1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567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D74DAF21-5416-429A-B1AE-BEA9C977C348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23354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961C082E-C7BD-4298-9D96-F504B65DB4A7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18435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94F80AFB-83CF-4E90-91DF-626A9695672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44237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FD5A112D-B85E-4A87-AE4C-35AD14774B3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23485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407CAE99-A94C-4AAA-BA5E-6D7B6758060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0678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2-</a:t>
            </a:r>
            <a:fld id="{D31485F6-7FA8-4D76-B22C-BB6678BDEDE1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93363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92200"/>
            <a:ext cx="7772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유형을 편집하려면 누르십시오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세째 수준</a:t>
            </a:r>
          </a:p>
          <a:p>
            <a:pPr lvl="3"/>
            <a:r>
              <a:rPr lang="ko-KR" altLang="en-US" smtClean="0"/>
              <a:t>네째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2763" y="6500813"/>
            <a:ext cx="762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B5BB75C8-330D-4B28-A2D1-BC420D03D66A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963613" y="676275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Line 12"/>
          <p:cNvSpPr>
            <a:spLocks noChangeShapeType="1"/>
          </p:cNvSpPr>
          <p:nvPr/>
        </p:nvSpPr>
        <p:spPr bwMode="auto">
          <a:xfrm>
            <a:off x="277813" y="673100"/>
            <a:ext cx="8458200" cy="31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" name="Line 7"/>
          <p:cNvSpPr>
            <a:spLocks noChangeShapeType="1"/>
          </p:cNvSpPr>
          <p:nvPr/>
        </p:nvSpPr>
        <p:spPr bwMode="auto">
          <a:xfrm>
            <a:off x="965200" y="6316663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1" name="Line 12"/>
          <p:cNvSpPr>
            <a:spLocks noChangeShapeType="1"/>
          </p:cNvSpPr>
          <p:nvPr/>
        </p:nvSpPr>
        <p:spPr bwMode="auto">
          <a:xfrm>
            <a:off x="279400" y="6315075"/>
            <a:ext cx="84582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2" name="TextBox 12"/>
          <p:cNvSpPr txBox="1">
            <a:spLocks noChangeArrowheads="1"/>
          </p:cNvSpPr>
          <p:nvPr/>
        </p:nvSpPr>
        <p:spPr bwMode="auto">
          <a:xfrm>
            <a:off x="169863" y="6454775"/>
            <a:ext cx="60325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dirty="0" smtClean="0"/>
              <a:t>Korea Polytechnic University-</a:t>
            </a:r>
            <a:r>
              <a:rPr lang="ko-KR" altLang="en-US" sz="1600" dirty="0" smtClean="0"/>
              <a:t>빠르게 활용하는 </a:t>
            </a:r>
            <a:r>
              <a:rPr lang="ko-KR" altLang="en-US" sz="1600" dirty="0" err="1" smtClean="0"/>
              <a:t>파이썬</a:t>
            </a:r>
            <a:r>
              <a:rPr lang="en-US" altLang="ko-KR" sz="1600" dirty="0" smtClean="0"/>
              <a:t>3 </a:t>
            </a:r>
            <a:r>
              <a:rPr lang="ko-KR" altLang="en-US" sz="1600" dirty="0" smtClean="0"/>
              <a:t>프로그래밍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51" r:id="rId2"/>
    <p:sldLayoutId id="2147484652" r:id="rId3"/>
    <p:sldLayoutId id="2147484653" r:id="rId4"/>
    <p:sldLayoutId id="2147484654" r:id="rId5"/>
    <p:sldLayoutId id="2147484655" r:id="rId6"/>
    <p:sldLayoutId id="2147484656" r:id="rId7"/>
    <p:sldLayoutId id="2147484657" r:id="rId8"/>
    <p:sldLayoutId id="2147484658" r:id="rId9"/>
    <p:sldLayoutId id="2147484648" r:id="rId10"/>
    <p:sldLayoutId id="2147484649" r:id="rId11"/>
    <p:sldLayoutId id="2147484659" r:id="rId12"/>
    <p:sldLayoutId id="2147484650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흰색 대리석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447800"/>
            <a:ext cx="7696200" cy="4038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ko-KR" i="0" dirty="0" smtClean="0"/>
              <a:t/>
            </a:r>
            <a:br>
              <a:rPr lang="en-US" altLang="ko-KR" i="0" dirty="0" smtClean="0"/>
            </a:br>
            <a:r>
              <a:rPr lang="en-US" altLang="ko-KR" i="0" dirty="0" smtClean="0"/>
              <a:t/>
            </a:r>
            <a:br>
              <a:rPr lang="en-US" altLang="ko-KR" i="0" dirty="0" smtClean="0"/>
            </a:br>
            <a:r>
              <a:rPr lang="en-US" altLang="ko-KR" i="0" dirty="0" smtClean="0"/>
              <a:t>Chapter 17</a:t>
            </a:r>
            <a:br>
              <a:rPr lang="en-US" altLang="ko-KR" i="0" dirty="0" smtClean="0"/>
            </a:br>
            <a:r>
              <a:rPr lang="en-US" altLang="ko-KR" i="0" dirty="0" smtClean="0"/>
              <a:t> </a:t>
            </a:r>
            <a:r>
              <a:rPr lang="ko-KR" altLang="en-US" i="0" dirty="0" err="1" smtClean="0"/>
              <a:t>파이썬과</a:t>
            </a:r>
            <a:r>
              <a:rPr lang="ko-KR" altLang="en-US" i="0" dirty="0" smtClean="0"/>
              <a:t> 인터넷</a:t>
            </a:r>
            <a:endParaRPr lang="en-US" altLang="ko-KR" i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E621CE6-D308-4D61-B822-3D065891D4D7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</a:t>
            </a:fld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인터넷 서비스 업체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flickr</a:t>
            </a:r>
            <a:r>
              <a:rPr lang="en-US" altLang="ko-KR" sz="1600" dirty="0" smtClean="0"/>
              <a:t>, google, amazon, </a:t>
            </a:r>
            <a:r>
              <a:rPr lang="en-US" altLang="ko-KR" sz="1600" dirty="0" err="1" smtClean="0"/>
              <a:t>naver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daum</a:t>
            </a:r>
            <a:r>
              <a:rPr lang="ko-KR" altLang="en-US" sz="1600" dirty="0" smtClean="0"/>
              <a:t> 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에서 제공하는 서비스를 외부에서 사용할 수 있도록 하는 </a:t>
            </a:r>
            <a:r>
              <a:rPr lang="en-US" altLang="ko-KR" sz="1600" dirty="0" smtClean="0"/>
              <a:t>API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서비스 요청 </a:t>
            </a:r>
            <a:r>
              <a:rPr lang="en-US" altLang="ko-KR" sz="1600" dirty="0" smtClean="0"/>
              <a:t>(HTTP </a:t>
            </a:r>
            <a:r>
              <a:rPr lang="ko-KR" altLang="en-US" sz="1600" dirty="0" smtClean="0"/>
              <a:t>프로토콜의 </a:t>
            </a:r>
            <a:r>
              <a:rPr lang="en-US" altLang="ko-KR" sz="1600" dirty="0" smtClean="0"/>
              <a:t>GET, POST </a:t>
            </a:r>
            <a:r>
              <a:rPr lang="ko-KR" altLang="en-US" sz="1600" dirty="0" smtClean="0"/>
              <a:t>메서드 이용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결과 값 반환 </a:t>
            </a:r>
            <a:r>
              <a:rPr lang="en-US" altLang="ko-KR" sz="1600" dirty="0" smtClean="0"/>
              <a:t>(XML </a:t>
            </a:r>
            <a:r>
              <a:rPr lang="ko-KR" altLang="en-US" sz="1600" dirty="0" smtClean="0"/>
              <a:t>문서 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REST) </a:t>
            </a:r>
            <a:r>
              <a:rPr lang="ko-KR" altLang="en-US" sz="1600" dirty="0" smtClean="0"/>
              <a:t>형태로 반환</a:t>
            </a:r>
            <a:r>
              <a:rPr lang="en-US" altLang="ko-KR" sz="1600" dirty="0" smtClean="0"/>
              <a:t>)</a:t>
            </a:r>
            <a:endParaRPr lang="en-US" altLang="ko-KR" sz="12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2042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(http://developer.naver.com/wiki/pages/OpenAPI)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네이버 </a:t>
            </a:r>
            <a:r>
              <a:rPr lang="en-US" altLang="ko-KR" sz="1600" dirty="0" err="1" smtClean="0"/>
              <a:t>OpenAPI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중에서 책 검색 서비스 활용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책 정보를 가져와서 </a:t>
            </a:r>
            <a:r>
              <a:rPr lang="en-US" altLang="ko-KR" sz="1600" dirty="0" smtClean="0"/>
              <a:t>XML DOM</a:t>
            </a:r>
            <a:r>
              <a:rPr lang="ko-KR" altLang="en-US" sz="1600" dirty="0" smtClean="0"/>
              <a:t>에 추가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네이버 아이디로 </a:t>
            </a:r>
            <a:r>
              <a:rPr lang="ko-KR" altLang="en-US" sz="1600" dirty="0" smtClean="0"/>
              <a:t>검색 </a:t>
            </a:r>
            <a:r>
              <a:rPr lang="en-US" altLang="ko-KR" sz="1600" dirty="0" smtClean="0"/>
              <a:t>API </a:t>
            </a:r>
            <a:r>
              <a:rPr lang="ko-KR" altLang="en-US" sz="1600" dirty="0" smtClean="0"/>
              <a:t>키 발급 </a:t>
            </a:r>
            <a:r>
              <a:rPr lang="en-US" altLang="ko-KR" sz="1600" dirty="0" smtClean="0"/>
              <a:t>or</a:t>
            </a:r>
            <a:r>
              <a:rPr lang="ko-KR" altLang="en-US" sz="1600" dirty="0" smtClean="0"/>
              <a:t> 테스트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키 사용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검색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테스트 키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</a:rPr>
              <a:t>c1b406b32dbbbbeee5f2a36ddc14067f</a:t>
            </a: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웹브라우저에 아래처럼 입력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네이버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웹브라우저를 통한 </a:t>
            </a:r>
            <a:r>
              <a:rPr lang="en-US" altLang="ko-KR" sz="1600" dirty="0" err="1" smtClean="0"/>
              <a:t>OpenAPI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사용 결과는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문서가 아니라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형식으로 출력됨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위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파이썬에서</a:t>
            </a:r>
            <a:r>
              <a:rPr lang="ko-KR" altLang="en-US" sz="1600" dirty="0" smtClean="0"/>
              <a:t> 실행하면 정상적인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문서가 출력됨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err="1" smtClean="0"/>
              <a:t>파이썬에서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OpenAPI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이용방법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http.client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, 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http.server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 모듈 필요</a:t>
            </a:r>
            <a:r>
              <a:rPr lang="en-US" altLang="ko-KR" sz="1600" dirty="0" smtClean="0"/>
              <a:t>)</a:t>
            </a:r>
            <a:endParaRPr lang="ko-KR" altLang="en-US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114555" y="2341548"/>
            <a:ext cx="7538254" cy="58477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http://openapi.naver.com/search?key=&lt;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등록키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or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테스트키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&gt;&amp;query=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love&amp;display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=10&amp;start=1&amp;target=book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(http://developer.naver.com/wiki/pages/OpenAPI)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검색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발급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(https</a:t>
            </a:r>
            <a:r>
              <a:rPr lang="en-US" altLang="ko-KR" sz="1600" b="1" dirty="0">
                <a:solidFill>
                  <a:srgbClr val="FF0000"/>
                </a:solidFill>
              </a:rPr>
              <a:t>://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developer.naver.com/openapi/register.nhn)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40" y="1505317"/>
            <a:ext cx="6691470" cy="4635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0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(http://developer.naver.com/wiki/pages/OpenAPI)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rgbClr val="FF0000"/>
                </a:solidFill>
              </a:rPr>
              <a:t>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발급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(https</a:t>
            </a:r>
            <a:r>
              <a:rPr lang="en-US" altLang="ko-KR" sz="1600" b="1" dirty="0">
                <a:solidFill>
                  <a:srgbClr val="FF0000"/>
                </a:solidFill>
              </a:rPr>
              <a:t>://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developer.naver.com/openapi/register.nhn)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검색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지도 등으로 구분되고 플랫폼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웹서버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이름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IOS bundle ID,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안드로이드 패키지 이름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명시하는 제약사항 있음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06" y="2246680"/>
            <a:ext cx="4980346" cy="3893770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658" y="2246680"/>
            <a:ext cx="3433254" cy="389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96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테스트키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이용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올바른 검색이 아닌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Dummy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결과 생성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love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가 포함된 책 검색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URL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테스트 </a:t>
            </a:r>
            <a:r>
              <a:rPr lang="ko-KR" altLang="en-US" sz="1600" b="1" dirty="0">
                <a:solidFill>
                  <a:srgbClr val="FF0000"/>
                </a:solidFill>
              </a:rPr>
              <a:t>키 </a:t>
            </a:r>
            <a:r>
              <a:rPr lang="en-US" altLang="ko-KR" sz="1600" dirty="0"/>
              <a:t>: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c1b406b32dbbbbeee5f2a36ddc14067f)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endParaRPr lang="en-US" altLang="ko-KR" sz="1600" b="1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12386" y="1494867"/>
            <a:ext cx="7538254" cy="58477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http://openapi.naver.com/search?key=&lt;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등록키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or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테스트키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&gt;&amp;query=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love&amp;display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=10&amp;start=1&amp;target=book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04" y="2632510"/>
            <a:ext cx="3588440" cy="3337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06884" y="2232400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 smtClean="0"/>
              <a:t>Internet Explorer </a:t>
            </a:r>
            <a:r>
              <a:rPr lang="ko-KR" altLang="en-US" sz="1800" dirty="0" smtClean="0"/>
              <a:t>결과 </a:t>
            </a:r>
            <a:r>
              <a:rPr lang="en-US" altLang="ko-KR" sz="1800" dirty="0" smtClean="0"/>
              <a:t>(HTML)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60" y="2631401"/>
            <a:ext cx="3496827" cy="335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747790" y="2239754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 smtClean="0"/>
              <a:t>Microsoft Edge </a:t>
            </a:r>
            <a:r>
              <a:rPr lang="ko-KR" altLang="en-US" sz="1800" dirty="0" smtClean="0"/>
              <a:t>결과 </a:t>
            </a:r>
            <a:r>
              <a:rPr lang="en-US" altLang="ko-KR" sz="1800" dirty="0" smtClean="0"/>
              <a:t>(XML)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7159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파이썬에서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OpenAPI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이용방법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(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http.client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,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http.server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 모듈 필요</a:t>
            </a:r>
            <a:r>
              <a:rPr lang="en-US" altLang="ko-KR" sz="2000" dirty="0" smtClean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http.client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모듈을 이용하여 </a:t>
            </a:r>
            <a:r>
              <a:rPr lang="en-US" altLang="ko-KR" sz="2000" dirty="0" smtClean="0"/>
              <a:t>URL </a:t>
            </a:r>
            <a:r>
              <a:rPr lang="ko-KR" altLang="en-US" sz="2000" dirty="0" smtClean="0"/>
              <a:t>요청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HTTPConnection</a:t>
            </a:r>
            <a:r>
              <a:rPr lang="en-US" altLang="ko-KR" sz="2000" dirty="0" smtClean="0"/>
              <a:t> : HTTP </a:t>
            </a:r>
            <a:r>
              <a:rPr lang="ko-KR" altLang="en-US" sz="2000" dirty="0" smtClean="0"/>
              <a:t>프로토콜을 사용하기 위한 </a:t>
            </a:r>
            <a:r>
              <a:rPr lang="ko-KR" altLang="en-US" sz="2000" dirty="0" err="1" smtClean="0"/>
              <a:t>핸들러</a:t>
            </a: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URL </a:t>
            </a:r>
            <a:r>
              <a:rPr lang="ko-KR" altLang="en-US" sz="1600" dirty="0" smtClean="0"/>
              <a:t>요청 메서드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&lt;method&gt;= GET, POST, PUT, DELETE  </a:t>
            </a:r>
            <a:endParaRPr lang="ko-KR" altLang="en-US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19517" y="2686746"/>
            <a:ext cx="7538254" cy="3539430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http.client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conn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http.client.HTTPConnection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("openapi.naver.com")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conn.request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("GET", "/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search?key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=c1b406b32dbbbbeee5f2a36ddc14067f&amp;query=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love&amp;display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=10&amp;start=1&amp;target=book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서버에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GET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요청 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conn.getresponse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서버에서 보내온 요청을 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받아옴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print(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req.status,req.reason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200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OK			   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성공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cLen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req.getheader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("Content-Length")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가져온 데이터 길이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req.read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int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cLen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)).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decode("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utf-8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")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데이터 읽기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b'&lt;?xml version="1.0" encoding="UTF-8"?&gt;\r\n&lt;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rss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version="2.0"&gt;&lt;channel&gt;&lt;title&gt;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Naver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Open API - book ::\'sample\'&lt;/title&gt;&lt;link&gt;http://search.naver.com&lt;/link&gt;&lt;description&gt;Naver Search Result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&lt;/ . . .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9517" y="1968194"/>
            <a:ext cx="7538254" cy="338554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HTTPConnection.request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(&lt;method&gt;, &lt;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&gt;[, &lt;body&gt;[, [headers&gt;]])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accent2"/>
                </a:solidFill>
              </a:rPr>
              <a:t>기능 추가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사용자가 </a:t>
            </a:r>
            <a:r>
              <a:rPr lang="en-US" altLang="ko-KR" sz="2000" dirty="0" smtClean="0"/>
              <a:t>ISBN</a:t>
            </a:r>
            <a:r>
              <a:rPr lang="ko-KR" altLang="en-US" sz="2000" dirty="0" smtClean="0"/>
              <a:t>을 입력하면 해당 책 정보를 </a:t>
            </a:r>
            <a:r>
              <a:rPr lang="en-US" altLang="ko-KR" sz="2000" dirty="0" err="1" smtClean="0"/>
              <a:t>OpenAPI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검색으로 가져와 책 제목만 </a:t>
            </a:r>
            <a:r>
              <a:rPr lang="en-US" altLang="ko-KR" sz="2000" dirty="0" smtClean="0"/>
              <a:t>XML</a:t>
            </a:r>
            <a:r>
              <a:rPr lang="ko-KR" altLang="en-US" sz="2000" dirty="0" smtClean="0"/>
              <a:t>에 저장하는 기능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네이버 </a:t>
            </a:r>
            <a:r>
              <a:rPr lang="en-US" altLang="ko-KR" sz="2000" dirty="0" err="1" smtClean="0"/>
              <a:t>OpenAPI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출력 결과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문서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출력결과</a:t>
            </a:r>
            <a:r>
              <a:rPr lang="ko-KR" altLang="en-US" sz="2000" dirty="0" smtClean="0"/>
              <a:t> 필드 </a:t>
            </a:r>
            <a:r>
              <a:rPr lang="en-US" altLang="ko-KR" sz="2000" dirty="0" smtClean="0"/>
              <a:t>(response filed)</a:t>
            </a:r>
            <a:endParaRPr lang="en-US" altLang="ko-KR" sz="12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34352"/>
              </p:ext>
            </p:extLst>
          </p:nvPr>
        </p:nvGraphicFramePr>
        <p:xfrm>
          <a:off x="745252" y="1894046"/>
          <a:ext cx="776570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33">
                  <a:extLst>
                    <a:ext uri="{9D8B030D-6E8A-4147-A177-3AD203B41FA5}">
                      <a16:colId xmlns:a16="http://schemas.microsoft.com/office/drawing/2014/main" xmlns="" val="3346174000"/>
                    </a:ext>
                  </a:extLst>
                </a:gridCol>
                <a:gridCol w="989762">
                  <a:extLst>
                    <a:ext uri="{9D8B030D-6E8A-4147-A177-3AD203B41FA5}">
                      <a16:colId xmlns:a16="http://schemas.microsoft.com/office/drawing/2014/main" xmlns="" val="2274774062"/>
                    </a:ext>
                  </a:extLst>
                </a:gridCol>
                <a:gridCol w="5446206">
                  <a:extLst>
                    <a:ext uri="{9D8B030D-6E8A-4147-A177-3AD203B41FA5}">
                      <a16:colId xmlns:a16="http://schemas.microsoft.com/office/drawing/2014/main" xmlns="" val="75129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필드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6721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RSS </a:t>
                      </a:r>
                      <a:r>
                        <a:rPr lang="ko-KR" altLang="en-US" baseline="0" dirty="0" smtClean="0"/>
                        <a:t>리더기 이용하도록 만든 </a:t>
                      </a:r>
                      <a:r>
                        <a:rPr lang="en-US" altLang="ko-KR" dirty="0" smtClean="0"/>
                        <a:t>RSS </a:t>
                      </a:r>
                      <a:r>
                        <a:rPr lang="ko-KR" altLang="en-US" dirty="0" smtClean="0"/>
                        <a:t>포맷 컨테이너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1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channel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검색 결과를 포함하는 컨테이너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03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title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검색결과 문제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2"/>
                          </a:solidFill>
                        </a:rPr>
                        <a:t>검색어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 일치하면 </a:t>
                      </a:r>
                      <a:r>
                        <a:rPr lang="en-US" altLang="ko-KR" b="1" dirty="0" smtClean="0">
                          <a:solidFill>
                            <a:schemeClr val="accent2"/>
                          </a:solidFill>
                        </a:rPr>
                        <a:t>&lt;b&gt; </a:t>
                      </a:r>
                      <a:r>
                        <a:rPr lang="ko-KR" altLang="en-US" b="1" dirty="0" smtClean="0">
                          <a:solidFill>
                            <a:schemeClr val="accent2"/>
                          </a:solidFill>
                        </a:rPr>
                        <a:t>태그로 감싸져 있음</a:t>
                      </a:r>
                      <a:endParaRPr lang="ko-KR" alt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046274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88312" y="3929568"/>
            <a:ext cx="7757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[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두산백과</a:t>
            </a:r>
            <a:r>
              <a:rPr lang="en-US" altLang="ko-KR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accent2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RSS</a:t>
            </a:r>
            <a:r>
              <a:rPr lang="ko-KR" altLang="en-US" sz="1600" dirty="0" smtClean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[rich site summary/really simple syndication/RDF site summary] </a:t>
            </a:r>
            <a:r>
              <a:rPr lang="ko-KR" altLang="en-US" sz="1600" dirty="0" smtClean="0"/>
              <a:t>업데이트가 </a:t>
            </a:r>
            <a:r>
              <a:rPr lang="ko-KR" altLang="en-US" sz="1600" dirty="0"/>
              <a:t>빈번한 웹사이트의 정보를 사용자에게 보다 쉽게 제공하기 위하여 만들어진 </a:t>
            </a:r>
            <a:r>
              <a:rPr lang="en-US" altLang="ko-KR" sz="1600" dirty="0"/>
              <a:t>XML </a:t>
            </a:r>
            <a:r>
              <a:rPr lang="ko-KR" altLang="en-US" sz="1600" dirty="0"/>
              <a:t>기반의 콘텐츠 배급 포맷 </a:t>
            </a:r>
            <a:endParaRPr lang="en-US" altLang="ko-KR" sz="1600" dirty="0">
              <a:solidFill>
                <a:srgbClr val="000000"/>
              </a:solidFill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0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getBookDataFromISBN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isbn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서버에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필요한 정보를 </a:t>
            </a:r>
            <a:r>
              <a:rPr lang="en-US" altLang="ko-KR" sz="2000" dirty="0" smtClean="0"/>
              <a:t>URL</a:t>
            </a:r>
            <a:r>
              <a:rPr lang="ko-KR" altLang="en-US" sz="2000" dirty="0" smtClean="0"/>
              <a:t>로 요청하고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문서로 </a:t>
            </a:r>
            <a:r>
              <a:rPr lang="ko-KR" altLang="en-US" sz="2000" dirty="0" err="1" smtClean="0"/>
              <a:t>응답받는</a:t>
            </a:r>
            <a:r>
              <a:rPr lang="ko-KR" altLang="en-US" sz="2000" dirty="0" smtClean="0"/>
              <a:t> 구조 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 smtClean="0"/>
              <a:t>파일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25824" y="1617663"/>
            <a:ext cx="7725639" cy="4031873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getBookDataFromISBN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global server,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conn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if conn == None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connectOpenAPIServer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네이버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접속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(server, key=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query='%20', display="1", start="1", target="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book_adv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d_isbn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#ISBN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정보 가져올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URL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conn.request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("GET",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conn.getresponse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print 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req.status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if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int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req.status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 == 200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print("Book data downloading complete!")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return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extractBookData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req.read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요청이 성공이면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book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정보 추출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else: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print ("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request has been failed!! please retry")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return None</a:t>
            </a:r>
          </a:p>
        </p:txBody>
      </p:sp>
    </p:spTree>
    <p:extLst>
      <p:ext uri="{BB962C8B-B14F-4D97-AF65-F5344CB8AC3E}">
        <p14:creationId xmlns:p14="http://schemas.microsoft.com/office/powerpoint/2010/main" val="37891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extractBookData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strXml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 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OpenAPI</a:t>
            </a:r>
            <a:r>
              <a:rPr lang="ko-KR" altLang="en-US" sz="2000" dirty="0" smtClean="0"/>
              <a:t>를 통해 가져온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문서에서 </a:t>
            </a:r>
            <a:r>
              <a:rPr lang="en-US" altLang="ko-KR" sz="2000" dirty="0" err="1" smtClean="0"/>
              <a:t>isbn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title</a:t>
            </a:r>
            <a:r>
              <a:rPr lang="ko-KR" altLang="en-US" sz="2000" dirty="0" smtClean="0"/>
              <a:t>을 추출 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 smtClean="0"/>
              <a:t>파일</a:t>
            </a:r>
            <a:r>
              <a:rPr lang="en-US" altLang="ko-KR" sz="2000" dirty="0" smtClean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AddBook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알맞게 변형시켜 </a:t>
            </a:r>
            <a:r>
              <a:rPr lang="ko-KR" altLang="en-US" sz="2000" dirty="0" err="1" smtClean="0"/>
              <a:t>도서관리</a:t>
            </a:r>
            <a:r>
              <a:rPr lang="ko-KR" altLang="en-US" sz="2000" dirty="0" smtClean="0"/>
              <a:t> 프로그램의 </a:t>
            </a:r>
            <a:r>
              <a:rPr lang="en-US" altLang="ko-KR" sz="2000" dirty="0" smtClean="0"/>
              <a:t>DOM</a:t>
            </a:r>
            <a:r>
              <a:rPr lang="ko-KR" altLang="en-US" sz="2000" dirty="0" smtClean="0"/>
              <a:t>에 추가</a:t>
            </a:r>
            <a:r>
              <a:rPr lang="en-US" altLang="ko-KR" sz="2000" dirty="0" smtClean="0"/>
              <a:t> (17</a:t>
            </a:r>
            <a:r>
              <a:rPr lang="ko-KR" altLang="en-US" sz="2000" dirty="0" smtClean="0"/>
              <a:t>장 </a:t>
            </a:r>
            <a:r>
              <a:rPr lang="en-US" altLang="ko-KR" sz="2000" dirty="0" smtClean="0"/>
              <a:t>xmlbook.py </a:t>
            </a:r>
            <a:r>
              <a:rPr lang="ko-KR" altLang="en-US" sz="2000" dirty="0" smtClean="0"/>
              <a:t>파일</a:t>
            </a:r>
            <a:r>
              <a:rPr lang="en-US" altLang="ko-KR" sz="2000" dirty="0" smtClean="0"/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5035" y="2464160"/>
            <a:ext cx="7725639" cy="3293209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extractBookData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strXml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strXml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은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검색 결과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XML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문자열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from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xml.etree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ElementTree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tree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ElementTree.fromstring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strXml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print 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strXml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  # Book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엘리먼트를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가져옵니다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tree.getiterator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("item")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item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엘리먼트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리스트 추출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print(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for item in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item.find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(＂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＂)    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검색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strTitle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item.find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(＂title＂) 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#title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검색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print 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strTitle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if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len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strTitle.text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 &gt; 0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   return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{"ISBN":isbn.text,"title":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strTitle.text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}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사전형식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반환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86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입력 </a:t>
            </a:r>
            <a:r>
              <a:rPr lang="ko-KR" altLang="en-US" sz="2000" dirty="0"/>
              <a:t>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테스트키를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사용하여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Dummy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(17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장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72468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g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input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get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0596513984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200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Book data downloading complete!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b'&lt;?xml version="1.0" encoding="UTF-8"?&gt;\</a:t>
            </a: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r\n&lt;</a:t>
            </a:r>
            <a:r>
              <a:rPr kumimoji="0" lang="en-US" altLang="ko-KR" sz="1600" b="1" dirty="0" err="1" smtClean="0">
                <a:latin typeface="Courier10 BT"/>
                <a:cs typeface="Courier New" panose="02070309020205020404" pitchFamily="49" charset="0"/>
              </a:rPr>
              <a:t>rss</a:t>
            </a: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 . . .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50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목차</a:t>
            </a:r>
            <a:endParaRPr lang="en-US" altLang="ko-KR" dirty="0" smtClean="0"/>
          </a:p>
        </p:txBody>
      </p:sp>
      <p:sp>
        <p:nvSpPr>
          <p:cNvPr id="1536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파이썬이</a:t>
            </a:r>
            <a:r>
              <a:rPr lang="ko-KR" altLang="en-US" sz="2000" dirty="0" smtClean="0"/>
              <a:t> 지원하는 네트워크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인터넷 모듈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socket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email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json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mailbox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webbrowser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urllib</a:t>
            </a:r>
            <a:endParaRPr lang="en-US" altLang="ko-KR" sz="16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OpenAPI</a:t>
            </a:r>
            <a:r>
              <a:rPr lang="ko-KR" altLang="en-US" sz="2000" dirty="0" smtClean="0"/>
              <a:t>를 이용해 책 정보 가져오기</a:t>
            </a: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파이썬으로</a:t>
            </a:r>
            <a:r>
              <a:rPr lang="ko-KR" altLang="en-US" sz="2000" dirty="0" smtClean="0"/>
              <a:t> 이메일 보내기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html</a:t>
            </a:r>
            <a:r>
              <a:rPr lang="ko-KR" altLang="en-US" sz="1600" dirty="0" smtClean="0"/>
              <a:t>과 첨부파일이 있는 메일 생성하기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Gmail</a:t>
            </a:r>
            <a:r>
              <a:rPr lang="ko-KR" altLang="en-US" sz="1600" dirty="0" smtClean="0"/>
              <a:t>을 통해 메일 보내기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웹 서버 만들기</a:t>
            </a: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3E4DFC2C-2F6B-47AF-B0FF-2D91E1CBA2C7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</a:t>
            </a:fld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Naver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입력 </a:t>
            </a:r>
            <a:r>
              <a:rPr lang="ko-KR" altLang="en-US" sz="2000" dirty="0"/>
              <a:t>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테스트키를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사용하여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Dummy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결과 생성됨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12596" y="1774567"/>
            <a:ext cx="7753174" cy="5016758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Very Hungry Caterpillar Pop-Up Book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Shack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You Can Negotiate Anything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에듀윌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HOW TO NCS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자소서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&amp;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면접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무료동영상강의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) (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자기소개서 최신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기출예제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수록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인기 공기업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직무별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자소서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Best &lt;b&gt;Sample&lt;/b&gt;, NCS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면접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예시질문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및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답변전략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경험정리노트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부록제공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401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개발자센터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로그인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60" y="1501493"/>
            <a:ext cx="6249486" cy="4694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7649629" y="540829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서비스 둘러보기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79" y="1488167"/>
            <a:ext cx="6098018" cy="4618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3212110" y="646175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7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콘솔에서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앱 만들기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선택 후 앱 이름 입력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4" y="1494431"/>
            <a:ext cx="6170687" cy="4681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2216435" y="1398316"/>
            <a:ext cx="222841" cy="627776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콘솔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나의 앱에서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“API Key”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선택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21" y="1478885"/>
            <a:ext cx="6152520" cy="46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 2"/>
          <p:cNvSpPr/>
          <p:nvPr/>
        </p:nvSpPr>
        <p:spPr>
          <a:xfrm rot="2958565">
            <a:off x="7369195" y="2228819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4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콘솔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나의 앱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키에서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“REST/JS API”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추가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“+”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버튼 선택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2" y="1502776"/>
            <a:ext cx="6110130" cy="4642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7304685" y="2289376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97" y="1462761"/>
            <a:ext cx="6170687" cy="4653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6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“REST/JS API”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발급 플랫폼 선택에서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모든 플랫폼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”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선택 완료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3162635" y="1752422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99" y="1483303"/>
            <a:ext cx="6140408" cy="46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생성된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사용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4078102" y="2525208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2" y="1530644"/>
            <a:ext cx="6107797" cy="4624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8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서비스의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검색 선택</a:t>
            </a: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1506373" y="1312366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2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75" y="1447358"/>
            <a:ext cx="5880017" cy="4741384"/>
          </a:xfrm>
          <a:prstGeom prst="rect">
            <a:avLst/>
          </a:prstGeom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9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서비스의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검색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“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책 검색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”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선택</a:t>
            </a: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2335993" y="1772595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socket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로우 레벨 네트워킹 인터페이스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accent2"/>
                </a:solidFill>
              </a:rPr>
              <a:t>예제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socket_server.py </a:t>
            </a:r>
            <a:r>
              <a:rPr lang="ko-KR" altLang="en-US" sz="1600" dirty="0" smtClean="0"/>
              <a:t>소켓을 이용한 서버</a:t>
            </a:r>
            <a:endParaRPr lang="en-US" altLang="ko-KR" sz="16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83823" y="1806575"/>
            <a:ext cx="7538254" cy="3539430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socket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HOST = ''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호스트를 지정하지 않으면 가능한 모든 인터페이스 의미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PORT = 50007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포트 지정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s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socket.socket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socket.AF_INET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socket.SOCK_STREAM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소켓 생성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s.bind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((HOST, PORT))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s.listen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(1)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접속이 있을 때까지 기다림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conn,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addr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s.accept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접속을 승인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print('Connected by',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addr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while True: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data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conn.recv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(1024)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if not data: break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conn.send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(data)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받은 데이터를 그대로 클라이언트에 전송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conn.close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25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10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서비스의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검색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책 검색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요청주소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요청변수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살펴보기</a:t>
            </a: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20" y="1488921"/>
            <a:ext cx="6285743" cy="47665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아래쪽 화살표 9"/>
          <p:cNvSpPr/>
          <p:nvPr/>
        </p:nvSpPr>
        <p:spPr>
          <a:xfrm rot="2958565">
            <a:off x="2305715" y="2186787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love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가 포함된 책 검색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URL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</a:rPr>
              <a:t>c65f7d130ef99a3dd1826fde11f9b0b3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</a:p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FF0000"/>
              </a:solidFill>
            </a:endParaRPr>
          </a:p>
          <a:p>
            <a:pPr marL="0" lvl="1" indent="0" eaLnBrk="1" hangingPunct="1">
              <a:buNone/>
            </a:pPr>
            <a:endParaRPr lang="en-US" altLang="ko-KR" sz="1600" b="1" dirty="0">
              <a:solidFill>
                <a:srgbClr val="FF0000"/>
              </a:solidFill>
            </a:endParaRPr>
          </a:p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accent2"/>
                </a:solidFill>
              </a:rPr>
              <a:t>실제 책 검색 결과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XML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출력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endParaRPr lang="en-US" altLang="ko-KR" sz="1600" b="1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19517" y="1301424"/>
            <a:ext cx="7538254" cy="338554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https://apis.daum.net/search/book?apikey=&lt;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등록키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&gt;&amp;q=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love&amp;output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=xml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06884" y="2232400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 smtClean="0"/>
              <a:t>Internet Explorer </a:t>
            </a:r>
            <a:r>
              <a:rPr lang="ko-KR" altLang="en-US" sz="1800" dirty="0" smtClean="0"/>
              <a:t>결과 </a:t>
            </a:r>
            <a:r>
              <a:rPr lang="en-US" altLang="ko-KR" sz="1800" dirty="0" smtClean="0"/>
              <a:t>(XML)</a:t>
            </a:r>
            <a:endParaRPr lang="en-US" altLang="ko-KR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47790" y="2239754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 smtClean="0"/>
              <a:t>Microsoft Edge </a:t>
            </a:r>
            <a:r>
              <a:rPr lang="ko-KR" altLang="en-US" sz="1800" dirty="0" smtClean="0"/>
              <a:t>결과 </a:t>
            </a:r>
            <a:r>
              <a:rPr lang="en-US" altLang="ko-KR" sz="1800" dirty="0" smtClean="0"/>
              <a:t>(XML)</a:t>
            </a:r>
            <a:endParaRPr lang="en-US" altLang="ko-KR" sz="18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22180" tIns="793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c65f7d130ef99a3dd1826fde11f9b0b3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22180" tIns="793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c65f7d130ef99a3dd1826fde11f9b0b3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87" y="2609086"/>
            <a:ext cx="3811488" cy="353136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790" y="2609086"/>
            <a:ext cx="4197749" cy="353136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395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global </a:t>
            </a:r>
            <a:r>
              <a:rPr lang="ko-KR" altLang="en-US" sz="2000" dirty="0" smtClean="0">
                <a:solidFill>
                  <a:schemeClr val="tx2"/>
                </a:solidFill>
              </a:rPr>
              <a:t>변수 </a:t>
            </a:r>
            <a:r>
              <a:rPr lang="en-US" altLang="ko-KR" sz="2000" dirty="0" smtClean="0">
                <a:solidFill>
                  <a:schemeClr val="tx2"/>
                </a:solidFill>
              </a:rPr>
              <a:t>server,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regKey</a:t>
            </a:r>
            <a:r>
              <a:rPr lang="en-US" altLang="ko-KR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변경 </a:t>
            </a:r>
            <a:r>
              <a:rPr lang="en-US" altLang="ko-KR" sz="2000" dirty="0" smtClean="0"/>
              <a:t>(17</a:t>
            </a:r>
            <a:r>
              <a:rPr lang="ko-KR" altLang="en-US" sz="2000" dirty="0" smtClean="0"/>
              <a:t>장 </a:t>
            </a:r>
            <a:r>
              <a:rPr lang="en-US" altLang="ko-KR" sz="2000" dirty="0" smtClean="0"/>
              <a:t>internetbook.py </a:t>
            </a:r>
            <a:r>
              <a:rPr lang="ko-KR" altLang="en-US" sz="2000" dirty="0" smtClean="0"/>
              <a:t>파일 수정</a:t>
            </a:r>
            <a:r>
              <a:rPr lang="en-US" altLang="ko-KR" sz="2000" dirty="0" smtClean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userURIBuilder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함수의 </a:t>
            </a:r>
            <a:r>
              <a:rPr lang="en-US" altLang="ko-KR" sz="2000" dirty="0" err="1" smtClean="0"/>
              <a:t>str</a:t>
            </a:r>
            <a:r>
              <a:rPr lang="ko-KR" altLang="en-US" sz="2000" dirty="0" smtClean="0"/>
              <a:t> 수정</a:t>
            </a: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getBookDataFromISBN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함수의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userURIBuilder</a:t>
            </a:r>
            <a:r>
              <a:rPr lang="en-US" altLang="ko-KR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함수 호출 인자 수정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8689" y="4080323"/>
            <a:ext cx="8525311" cy="2062103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getBookDataFromISBN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global server,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conn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if conn == None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connectOpenAPIServer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()	#</a:t>
            </a:r>
            <a:r>
              <a:rPr kumimoji="0" lang="ko-KR" altLang="en-US" sz="1600" dirty="0" smtClean="0">
                <a:latin typeface="Courier10 BT"/>
                <a:cs typeface="Courier New" panose="02070309020205020404" pitchFamily="49" charset="0"/>
              </a:rPr>
              <a:t>다음 </a:t>
            </a:r>
            <a:r>
              <a:rPr kumimoji="0" lang="en-US" altLang="ko-KR" sz="1600" dirty="0" err="1" smtClean="0"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dirty="0" smtClean="0">
                <a:latin typeface="Courier10 BT"/>
                <a:cs typeface="Courier New" panose="02070309020205020404" pitchFamily="49" charset="0"/>
              </a:rPr>
              <a:t>접속</a:t>
            </a:r>
            <a:endParaRPr kumimoji="0" lang="en-US" altLang="ko-KR" sz="1600" dirty="0" smtClean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#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(server, key=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query='%20', display="1", start="1", target="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book_adv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",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d_isbn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 #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네이버 검색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URL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(server,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apikey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q=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output=“xml”)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다음 검색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URL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 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. . .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18690" y="1177479"/>
            <a:ext cx="7725639" cy="1077218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'c1b406b32dbbbbeee5f2a36ddc14067f' #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네이버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dirty="0" err="1">
                <a:latin typeface="Courier10 BT"/>
                <a:cs typeface="Courier New" panose="02070309020205020404" pitchFamily="49" charset="0"/>
              </a:rPr>
              <a:t>테스트키</a:t>
            </a:r>
            <a:endParaRPr kumimoji="0" lang="ko-KR" altLang="en-US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'c65f7d130ef99a3dd1826fde11f9b0b3'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다음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키</a:t>
            </a:r>
            <a:endParaRPr kumimoji="0" lang="ko-KR" altLang="en-US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#server = "openapi.naver.com" #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네이버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서버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server = "apis.daum.net"   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	 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다음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</a:t>
            </a:r>
            <a:endParaRPr kumimoji="0" lang="en-US" altLang="ko-KR" sz="1600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618691" y="2628901"/>
            <a:ext cx="7725639" cy="1077218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(server,**user):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#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"http://" + server + "/search" + "?" #</a:t>
            </a:r>
            <a:r>
              <a:rPr kumimoji="0" lang="ko-KR" altLang="en-US" sz="1600" dirty="0">
                <a:latin typeface="Courier10 BT"/>
                <a:cs typeface="Courier New" panose="02070309020205020404" pitchFamily="49" charset="0"/>
              </a:rPr>
              <a:t>네이버 검색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URL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"https://" + server + "/search/book" + "?"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다음 검색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URL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    . . .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5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입력 </a:t>
            </a:r>
            <a:r>
              <a:rPr lang="ko-KR" altLang="en-US" sz="2000" dirty="0"/>
              <a:t>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다음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API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키를 사용하여 실</a:t>
            </a:r>
            <a:r>
              <a:rPr lang="ko-KR" altLang="en-US" sz="1600" b="1" dirty="0">
                <a:solidFill>
                  <a:srgbClr val="FF0000"/>
                </a:solidFill>
              </a:rPr>
              <a:t>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(17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장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54300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========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</a:t>
            </a: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g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input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get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0596513984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200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Book data downloading complete!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b'&lt;?xml version="1.0" encoding="UTF-8"?&gt;\n&lt;channel&gt;\</a:t>
            </a: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n&lt;title&gt;Search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55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 smtClean="0"/>
              <a:t>Daum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OpenAPI</a:t>
            </a:r>
            <a:r>
              <a:rPr lang="ko-KR" altLang="en-US" dirty="0" smtClean="0"/>
              <a:t>를 이용하여 책 정보 가져오기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Daum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OpenAPI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</a:t>
            </a:r>
            <a:r>
              <a:rPr lang="ko-KR" altLang="en-US" sz="2000" dirty="0" smtClean="0"/>
              <a:t>입력 </a:t>
            </a:r>
            <a:r>
              <a:rPr lang="ko-KR" altLang="en-US" sz="2000" dirty="0"/>
              <a:t>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다음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키를 사용하여 실제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>
                <a:solidFill>
                  <a:srgbClr val="FF0000"/>
                </a:solidFill>
              </a:rPr>
              <a:t>(17</a:t>
            </a:r>
            <a:r>
              <a:rPr lang="ko-KR" altLang="en-US" sz="1600" b="1" dirty="0">
                <a:solidFill>
                  <a:srgbClr val="FF0000"/>
                </a:solidFill>
              </a:rPr>
              <a:t>장 </a:t>
            </a:r>
            <a:r>
              <a:rPr lang="en-US" altLang="ko-KR" sz="1600" b="1" dirty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49368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Very Hungry Caterpillar Pop-Up Book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Shack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You Can Negotiate Anything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title= Learning Python 3/E</a:t>
            </a:r>
          </a:p>
        </p:txBody>
      </p:sp>
    </p:spTree>
    <p:extLst>
      <p:ext uri="{BB962C8B-B14F-4D97-AF65-F5344CB8AC3E}">
        <p14:creationId xmlns:p14="http://schemas.microsoft.com/office/powerpoint/2010/main" val="31585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이메일 전송 프로토콜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SMTP</a:t>
            </a:r>
            <a:r>
              <a:rPr lang="en-US" altLang="ko-KR" sz="2000" dirty="0" smtClean="0">
                <a:solidFill>
                  <a:schemeClr val="tx2"/>
                </a:solidFill>
              </a:rPr>
              <a:t> : 7</a:t>
            </a:r>
            <a:r>
              <a:rPr lang="ko-KR" altLang="en-US" sz="2000" dirty="0" smtClean="0">
                <a:solidFill>
                  <a:schemeClr val="tx2"/>
                </a:solidFill>
              </a:rPr>
              <a:t>비트 아스키 문자만 전송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MIME(Multipurpose Internet Mail Extensions) </a:t>
            </a:r>
            <a:r>
              <a:rPr lang="en-US" altLang="ko-KR" sz="2000" dirty="0" smtClean="0">
                <a:solidFill>
                  <a:schemeClr val="tx2"/>
                </a:solidFill>
              </a:rPr>
              <a:t>: </a:t>
            </a:r>
            <a:r>
              <a:rPr lang="ko-KR" altLang="en-US" sz="2000" dirty="0" smtClean="0">
                <a:solidFill>
                  <a:schemeClr val="tx2"/>
                </a:solidFill>
              </a:rPr>
              <a:t>전자우편 인터넷 표준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2"/>
                </a:solidFill>
              </a:rPr>
              <a:t>영어가 아닌 문자</a:t>
            </a:r>
            <a:r>
              <a:rPr lang="en-US" altLang="ko-KR" sz="1600" dirty="0" smtClean="0">
                <a:solidFill>
                  <a:schemeClr val="tx2"/>
                </a:solidFill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</a:rPr>
              <a:t>바이너리 </a:t>
            </a:r>
            <a:r>
              <a:rPr lang="en-US" altLang="ko-KR" sz="1600" dirty="0" smtClean="0">
                <a:solidFill>
                  <a:schemeClr val="tx2"/>
                </a:solidFill>
              </a:rPr>
              <a:t>(</a:t>
            </a:r>
            <a:r>
              <a:rPr lang="ko-KR" altLang="en-US" sz="1600" dirty="0" smtClean="0">
                <a:solidFill>
                  <a:schemeClr val="tx2"/>
                </a:solidFill>
              </a:rPr>
              <a:t>그림</a:t>
            </a:r>
            <a:r>
              <a:rPr lang="en-US" altLang="ko-KR" sz="1600" dirty="0" smtClean="0">
                <a:solidFill>
                  <a:schemeClr val="tx2"/>
                </a:solidFill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</a:rPr>
              <a:t>음악</a:t>
            </a:r>
            <a:r>
              <a:rPr lang="en-US" altLang="ko-KR" sz="1600" dirty="0" smtClean="0">
                <a:solidFill>
                  <a:schemeClr val="tx2"/>
                </a:solidFill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</a:rPr>
              <a:t>영화</a:t>
            </a:r>
            <a:r>
              <a:rPr lang="en-US" altLang="ko-KR" sz="1600" dirty="0" smtClean="0">
                <a:solidFill>
                  <a:schemeClr val="tx2"/>
                </a:solidFill>
              </a:rPr>
              <a:t>) </a:t>
            </a:r>
            <a:r>
              <a:rPr lang="ko-KR" altLang="en-US" sz="1600" dirty="0">
                <a:solidFill>
                  <a:schemeClr val="tx2"/>
                </a:solidFill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</a:rPr>
              <a:t>전송 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내장 패키지 </a:t>
            </a:r>
            <a:r>
              <a:rPr lang="en-US" altLang="ko-KR" sz="2000" b="1" dirty="0">
                <a:solidFill>
                  <a:schemeClr val="accent2"/>
                </a:solidFill>
              </a:rPr>
              <a:t>email</a:t>
            </a:r>
            <a:r>
              <a:rPr lang="en-US" altLang="ko-KR" sz="2000" dirty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모듈</a:t>
            </a:r>
            <a:r>
              <a:rPr lang="en-US" altLang="ko-KR" sz="2000" dirty="0" smtClean="0">
                <a:solidFill>
                  <a:schemeClr val="tx2"/>
                </a:solidFill>
              </a:rPr>
              <a:t> </a:t>
            </a:r>
            <a:r>
              <a:rPr lang="ko-KR" altLang="en-US" sz="2000" dirty="0" smtClean="0">
                <a:solidFill>
                  <a:schemeClr val="tx2"/>
                </a:solidFill>
              </a:rPr>
              <a:t>사용</a:t>
            </a:r>
            <a:endParaRPr lang="en-US" altLang="ko-KR" sz="2000" dirty="0" smtClean="0">
              <a:solidFill>
                <a:schemeClr val="tx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82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simpleEmail.py</a:t>
            </a:r>
            <a:r>
              <a:rPr lang="en-US" altLang="ko-KR" sz="2000" dirty="0" smtClean="0">
                <a:solidFill>
                  <a:schemeClr val="tx2"/>
                </a:solidFill>
              </a:rPr>
              <a:t> : </a:t>
            </a:r>
            <a:r>
              <a:rPr lang="ko-KR" altLang="en-US" sz="2000" dirty="0" smtClean="0">
                <a:solidFill>
                  <a:schemeClr val="tx2"/>
                </a:solidFill>
              </a:rPr>
              <a:t>간단한 텍스트 </a:t>
            </a:r>
            <a:r>
              <a:rPr lang="en-US" altLang="ko-KR" sz="2000" dirty="0" smtClean="0">
                <a:solidFill>
                  <a:schemeClr val="tx2"/>
                </a:solidFill>
              </a:rPr>
              <a:t>STMP </a:t>
            </a:r>
            <a:r>
              <a:rPr lang="ko-KR" altLang="en-US" sz="2000" dirty="0" smtClean="0">
                <a:solidFill>
                  <a:schemeClr val="tx2"/>
                </a:solidFill>
              </a:rPr>
              <a:t>이메일 전송 </a:t>
            </a:r>
            <a:r>
              <a:rPr lang="en-US" altLang="ko-KR" sz="2000" dirty="0" smtClean="0">
                <a:solidFill>
                  <a:schemeClr val="tx2"/>
                </a:solidFill>
              </a:rPr>
              <a:t>(</a:t>
            </a:r>
            <a:r>
              <a:rPr lang="ko-KR" altLang="en-US" sz="2000" dirty="0" smtClean="0">
                <a:solidFill>
                  <a:schemeClr val="tx2"/>
                </a:solidFill>
              </a:rPr>
              <a:t>실행 안됨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		 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smtpHost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"smtp.test.com"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 주소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text = "hello world"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(text) 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텍스트가 기본인 메일을 하나 생성합니다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 text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는 반듯이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ASCII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코드여야만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합니다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만약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unicode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가 들어 있다면 받는 쪽에서 문자가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깨짐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"test@send.com"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보내는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"test@rec.com"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['Subject'] = "test email"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				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서버를 이용해 메일 보냅니다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smtpHost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s.connect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, [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],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548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MixedType.py</a:t>
            </a:r>
            <a:r>
              <a:rPr lang="en-US" altLang="ko-KR" sz="2000" dirty="0" smtClean="0">
                <a:solidFill>
                  <a:schemeClr val="tx2"/>
                </a:solidFill>
              </a:rPr>
              <a:t> :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메일에 </a:t>
            </a:r>
            <a:r>
              <a:rPr lang="en-US" altLang="ko-KR" sz="2000" dirty="0" smtClean="0">
                <a:solidFill>
                  <a:schemeClr val="tx2"/>
                </a:solidFill>
              </a:rPr>
              <a:t>html</a:t>
            </a:r>
            <a:r>
              <a:rPr lang="ko-KR" altLang="en-US" sz="2000" dirty="0" smtClean="0">
                <a:solidFill>
                  <a:schemeClr val="tx2"/>
                </a:solidFill>
              </a:rPr>
              <a:t>과 이미지 파일 첨부 </a:t>
            </a:r>
            <a:r>
              <a:rPr lang="en-US" altLang="ko-KR" sz="2000" dirty="0" smtClean="0">
                <a:solidFill>
                  <a:schemeClr val="tx2"/>
                </a:solidFill>
              </a:rPr>
              <a:t>(</a:t>
            </a:r>
            <a:r>
              <a:rPr lang="ko-KR" altLang="en-US" sz="2000" dirty="0" smtClean="0">
                <a:solidFill>
                  <a:schemeClr val="tx2"/>
                </a:solidFill>
              </a:rPr>
              <a:t>실행 안됨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mimetypes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파일 첨부 위해서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텍스트를 위해서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email.mime.image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MIMEImage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이미지를 위해서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#global value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host = "smtp.test.com"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your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address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"logo.html"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"logo.gif"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"test@send.com"  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보내는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"test@rec.com"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("multipart", "mixed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")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create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MMIMEBase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                                                       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#”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메이저타입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”/“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마이너타입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”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['Subject'] = "Test email in Python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3.0"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 smtClean="0">
                <a:latin typeface="Courier10 BT"/>
                <a:cs typeface="Courier New" panose="02070309020205020404" pitchFamily="49" charset="0"/>
              </a:rPr>
              <a:t>recipientAddr</a:t>
            </a:r>
            <a:endParaRPr kumimoji="0" lang="en-US" altLang="ko-KR" sz="1600" dirty="0" smtClean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. . . 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MixedType.py</a:t>
            </a:r>
            <a:r>
              <a:rPr lang="en-US" altLang="ko-KR" sz="2000" dirty="0" smtClean="0">
                <a:solidFill>
                  <a:schemeClr val="tx2"/>
                </a:solidFill>
              </a:rPr>
              <a:t> :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메일에 </a:t>
            </a:r>
            <a:r>
              <a:rPr lang="en-US" altLang="ko-KR" sz="2000" dirty="0" smtClean="0">
                <a:solidFill>
                  <a:schemeClr val="tx2"/>
                </a:solidFill>
              </a:rPr>
              <a:t>html</a:t>
            </a:r>
            <a:r>
              <a:rPr lang="ko-KR" altLang="en-US" sz="2000" dirty="0" smtClean="0">
                <a:solidFill>
                  <a:schemeClr val="tx2"/>
                </a:solidFill>
              </a:rPr>
              <a:t>과 이미지 파일 첨부 </a:t>
            </a:r>
            <a:r>
              <a:rPr lang="en-US" altLang="ko-KR" sz="2000" dirty="0" smtClean="0">
                <a:solidFill>
                  <a:schemeClr val="tx2"/>
                </a:solidFill>
              </a:rPr>
              <a:t>(</a:t>
            </a:r>
            <a:r>
              <a:rPr lang="ko-KR" altLang="en-US" sz="2000" dirty="0" smtClean="0">
                <a:solidFill>
                  <a:schemeClr val="tx2"/>
                </a:solidFill>
              </a:rPr>
              <a:t>실행 안됨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. . 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 open(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'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rb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')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#HTML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파일 오픈 후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HtmlPart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htmlFD.read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(), _charset =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＇UTF-8＇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htmlFD.close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()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imageFD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open(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＇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rb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＇)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#image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파일 오픈 후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MIMEImage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ImagePart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MIMEImage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imageFD.read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imageFD.close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ImagePart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만들었던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을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첨부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HtmlPart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				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헤더에 첨부 파일에 대한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정보 추가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msg.add_header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('Content-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Disposition','attachment',filename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imageFileName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['Subject'] = "test python email"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recipientAddr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(host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메일을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발송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s.connect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, [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],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8187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이용 정보</a:t>
            </a:r>
            <a:endParaRPr lang="en-US" altLang="ko-KR" sz="20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TLS (Transport Layer Security)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는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TCP/IP 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같은 통신에서 사용하는 </a:t>
            </a:r>
            <a:r>
              <a:rPr lang="ko-KR" altLang="en-US" sz="1600" b="1" dirty="0" err="1" smtClean="0">
                <a:solidFill>
                  <a:schemeClr val="accent2"/>
                </a:solidFill>
              </a:rPr>
              <a:t>암호규약</a:t>
            </a:r>
            <a:endParaRPr lang="en-US" altLang="ko-KR" sz="16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2"/>
                </a:solidFill>
              </a:rPr>
              <a:t>STARTTLS</a:t>
            </a:r>
            <a:r>
              <a:rPr lang="ko-KR" altLang="en-US" sz="1600" b="1" dirty="0" smtClean="0">
                <a:solidFill>
                  <a:schemeClr val="accent2"/>
                </a:solidFill>
              </a:rPr>
              <a:t>는 텍스트에 대한 암호화를 업그레이드하고 확장한 버전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endParaRPr lang="en-US" altLang="ko-KR" sz="8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71087"/>
              </p:ext>
            </p:extLst>
          </p:nvPr>
        </p:nvGraphicFramePr>
        <p:xfrm>
          <a:off x="763008" y="1397000"/>
          <a:ext cx="6856992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96">
                  <a:extLst>
                    <a:ext uri="{9D8B030D-6E8A-4147-A177-3AD203B41FA5}">
                      <a16:colId xmlns:a16="http://schemas.microsoft.com/office/drawing/2014/main" xmlns="" val="2837930195"/>
                    </a:ext>
                  </a:extLst>
                </a:gridCol>
                <a:gridCol w="3428496">
                  <a:extLst>
                    <a:ext uri="{9D8B030D-6E8A-4147-A177-3AD203B41FA5}">
                      <a16:colId xmlns:a16="http://schemas.microsoft.com/office/drawing/2014/main" xmlns="" val="544462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받는 메일 서버 </a:t>
                      </a:r>
                      <a:r>
                        <a:rPr lang="en-US" altLang="ko-KR" dirty="0" smtClean="0"/>
                        <a:t>(POP#)</a:t>
                      </a:r>
                      <a:r>
                        <a:rPr lang="en-US" altLang="ko-KR" baseline="0" dirty="0" smtClean="0"/>
                        <a:t> – SSL </a:t>
                      </a:r>
                      <a:r>
                        <a:rPr lang="ko-KR" altLang="en-US" baseline="0" dirty="0" smtClean="0"/>
                        <a:t>필요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: pop.gmail.com</a:t>
                      </a:r>
                    </a:p>
                    <a:p>
                      <a:pPr latinLnBrk="1"/>
                      <a:r>
                        <a:rPr lang="en-US" altLang="ko-KR" dirty="0" smtClean="0"/>
                        <a:t>SSL </a:t>
                      </a:r>
                      <a:r>
                        <a:rPr lang="ko-KR" altLang="en-US" dirty="0" smtClean="0"/>
                        <a:t>사용 </a:t>
                      </a:r>
                      <a:r>
                        <a:rPr lang="en-US" altLang="ko-KR" dirty="0" smtClean="0"/>
                        <a:t>: Yes</a:t>
                      </a:r>
                    </a:p>
                    <a:p>
                      <a:pPr latinLnBrk="1"/>
                      <a:r>
                        <a:rPr lang="ko-KR" altLang="en-US" dirty="0" smtClean="0"/>
                        <a:t>포트 </a:t>
                      </a:r>
                      <a:r>
                        <a:rPr lang="en-US" altLang="ko-KR" dirty="0" smtClean="0"/>
                        <a:t>: 995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59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보내는 메일 서버 </a:t>
                      </a:r>
                      <a:r>
                        <a:rPr lang="en-US" altLang="ko-KR" dirty="0" smtClean="0"/>
                        <a:t>(SMTP) – TLS </a:t>
                      </a:r>
                      <a:r>
                        <a:rPr lang="ko-KR" altLang="en-US" dirty="0" smtClean="0"/>
                        <a:t>필요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en-US" altLang="ko-KR" baseline="0" dirty="0" smtClean="0"/>
                        <a:t> smtp.gmail.com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인증 사용</a:t>
                      </a:r>
                      <a:r>
                        <a:rPr lang="en-US" altLang="ko-KR" baseline="0" dirty="0" smtClean="0"/>
                        <a:t>: Yes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STARTTLS </a:t>
                      </a:r>
                      <a:r>
                        <a:rPr lang="ko-KR" altLang="en-US" baseline="0" dirty="0" smtClean="0"/>
                        <a:t>사용</a:t>
                      </a:r>
                      <a:r>
                        <a:rPr lang="en-US" altLang="ko-KR" baseline="0" dirty="0" smtClean="0"/>
                        <a:t>: Yes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포트</a:t>
                      </a:r>
                      <a:r>
                        <a:rPr lang="en-US" altLang="ko-KR" baseline="0" dirty="0" smtClean="0"/>
                        <a:t>: 465 </a:t>
                      </a:r>
                      <a:r>
                        <a:rPr lang="ko-KR" altLang="en-US" baseline="0" dirty="0" smtClean="0"/>
                        <a:t>혹은 </a:t>
                      </a:r>
                      <a:r>
                        <a:rPr lang="en-US" altLang="ko-KR" baseline="0" dirty="0" smtClean="0"/>
                        <a:t>587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12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계정 이름</a:t>
                      </a:r>
                      <a:r>
                        <a:rPr lang="en-US" altLang="ko-KR" dirty="0" smtClean="0"/>
                        <a:t>: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Gmail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가입된 계정의 이메일 주소 전체 </a:t>
                      </a:r>
                      <a:r>
                        <a:rPr lang="en-US" altLang="ko-KR" baseline="0" dirty="0" smtClean="0"/>
                        <a:t>(@gmail.com)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959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이메일 주소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받는 사람 이메일 주소 </a:t>
                      </a:r>
                      <a:r>
                        <a:rPr lang="en-US" altLang="ko-KR" dirty="0" smtClean="0"/>
                        <a:t>(username@gmail.com)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22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Gmail </a:t>
                      </a:r>
                      <a:r>
                        <a:rPr lang="ko-KR" altLang="en-US" dirty="0" smtClean="0"/>
                        <a:t>계정 비밀번호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57312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7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socket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로우 레벨 네트워킹 인터페이스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accent2"/>
                </a:solidFill>
              </a:rPr>
              <a:t>예제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socket_client.py </a:t>
            </a:r>
            <a:r>
              <a:rPr lang="ko-KR" altLang="en-US" sz="1600" dirty="0" smtClean="0"/>
              <a:t>소켓을 이용한 서버</a:t>
            </a:r>
            <a:endParaRPr lang="en-US" altLang="ko-KR" sz="16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83823" y="1806575"/>
            <a:ext cx="7538254" cy="255454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socket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HOST = '127.0.0.1'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localhost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PORT = 50007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서버와 같은 포트를 사용함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s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socket.socket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socket.AF_INET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socket.SOCK_STREAM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소켓 생성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s.connect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((HOST,PORT))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s.send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b'Hello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, python')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문자를 보냄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data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s.recv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(1024)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서버로 부터 정보를 받음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print('Received',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repr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(data))</a:t>
            </a:r>
          </a:p>
        </p:txBody>
      </p:sp>
    </p:spTree>
    <p:extLst>
      <p:ext uri="{BB962C8B-B14F-4D97-AF65-F5344CB8AC3E}">
        <p14:creationId xmlns:p14="http://schemas.microsoft.com/office/powerpoint/2010/main" val="2822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에러 </a:t>
            </a:r>
            <a:r>
              <a:rPr lang="en-US" altLang="ko-KR" sz="2000" dirty="0" smtClean="0">
                <a:solidFill>
                  <a:schemeClr val="tx2"/>
                </a:solidFill>
              </a:rPr>
              <a:t>: python3.5</a:t>
            </a:r>
            <a:r>
              <a:rPr lang="ko-KR" altLang="en-US" sz="2000" dirty="0" smtClean="0">
                <a:solidFill>
                  <a:schemeClr val="tx2"/>
                </a:solidFill>
              </a:rPr>
              <a:t>에서 버그는 없지만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Google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최신보안표준에러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("smtp.gmail.com",587)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#SMTP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 설정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nSTARTTLS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#STARTTLS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시작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(220, b'2.0.0 Ready to start TLS')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nAUTH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LOGIN PLAIN XOAUTH2 PLAIN-CLIENTTOKEN OAUTHBEARER XOAUTH\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("prof.youngsik.kim@gmail.com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",“********")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Traceback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(most recent call last):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File "&lt;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stdin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&gt;", line 1, in &lt;module&gt;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File "C:\Anaconda3\lib\smtplib.py", line 729, in login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  raise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last_exception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raise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SMTPAuthenticationError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(code,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resp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smtplib.SMTPAuthenticationError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: (534, b'5.7.14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4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에러 </a:t>
            </a:r>
            <a:r>
              <a:rPr lang="en-US" altLang="ko-KR" sz="2000" dirty="0" smtClean="0">
                <a:solidFill>
                  <a:schemeClr val="tx2"/>
                </a:solidFill>
              </a:rPr>
              <a:t>: python3.5</a:t>
            </a:r>
            <a:r>
              <a:rPr lang="ko-KR" altLang="en-US" sz="2000" dirty="0" smtClean="0">
                <a:solidFill>
                  <a:schemeClr val="tx2"/>
                </a:solidFill>
              </a:rPr>
              <a:t>에서 버그는 없지만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Google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최신보안표준에러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6" y="1197934"/>
            <a:ext cx="5488127" cy="504541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092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에러 </a:t>
            </a:r>
            <a:r>
              <a:rPr lang="en-US" altLang="ko-KR" sz="2000" dirty="0" smtClean="0">
                <a:solidFill>
                  <a:schemeClr val="tx2"/>
                </a:solidFill>
              </a:rPr>
              <a:t>: python3.5</a:t>
            </a:r>
            <a:r>
              <a:rPr lang="ko-KR" altLang="en-US" sz="2000" dirty="0" smtClean="0">
                <a:solidFill>
                  <a:schemeClr val="tx2"/>
                </a:solidFill>
              </a:rPr>
              <a:t>에서 버그는 없지만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Google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최신보안표준에러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15" y="1522371"/>
            <a:ext cx="5468232" cy="468818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01662" y="1133937"/>
            <a:ext cx="8393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https://support.google.com/accounts/answer/6010255?hl=ko</a:t>
            </a:r>
          </a:p>
        </p:txBody>
      </p:sp>
      <p:sp>
        <p:nvSpPr>
          <p:cNvPr id="10" name="아래쪽 화살표 9"/>
          <p:cNvSpPr/>
          <p:nvPr/>
        </p:nvSpPr>
        <p:spPr>
          <a:xfrm rot="2958565">
            <a:off x="3418038" y="3961512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1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 </a:t>
            </a:r>
            <a:r>
              <a:rPr lang="en-US" altLang="ko-KR" sz="2000" dirty="0" smtClean="0">
                <a:solidFill>
                  <a:schemeClr val="tx2"/>
                </a:solidFill>
              </a:rPr>
              <a:t>: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보안 수준 낮은 앱의 액세스 사용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501662" y="1133937"/>
            <a:ext cx="8393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https://www.google.com/settings/security/lesssecureapps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4" y="1639426"/>
            <a:ext cx="6744005" cy="458574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4465662" y="3354830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4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2"/>
                </a:solidFill>
              </a:rPr>
              <a:t>Gmail </a:t>
            </a:r>
            <a:r>
              <a:rPr lang="ko-KR" altLang="en-US" sz="2000" dirty="0" smtClean="0">
                <a:solidFill>
                  <a:schemeClr val="tx2"/>
                </a:solidFill>
              </a:rPr>
              <a:t>인증 </a:t>
            </a:r>
            <a:r>
              <a:rPr lang="en-US" altLang="ko-KR" sz="2000" dirty="0" smtClean="0">
                <a:solidFill>
                  <a:schemeClr val="tx2"/>
                </a:solidFill>
              </a:rPr>
              <a:t>: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Google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보안 수준 낮은 앱의 액세스 허용 후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3785652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("smtp.gmail.com",587)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#SMTP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 설정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nSTARTTLS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#STARTTLS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시작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(220, b'2.0.0 Ready to start TLS')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nAUTH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LOGIN PLAIN XOAUTH2 PLAIN-CLIENTTOKEN OAUTHBEARER XOAUTH\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("prof.youngsik.kim@gmail.com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",“********")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(235, b'2.7.0 Accepted')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</a:t>
            </a:r>
            <a:r>
              <a:rPr lang="en-US" altLang="ko-KR" sz="2000" dirty="0" smtClean="0">
                <a:solidFill>
                  <a:schemeClr val="tx2"/>
                </a:solidFill>
              </a:rPr>
              <a:t>: gmail.py (Gmail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smtp</a:t>
            </a:r>
            <a:r>
              <a:rPr lang="ko-KR" altLang="en-US" sz="2000" dirty="0" smtClean="0">
                <a:solidFill>
                  <a:schemeClr val="tx2"/>
                </a:solidFill>
              </a:rPr>
              <a:t>에 접속해 인증을 얻고 </a:t>
            </a:r>
            <a:r>
              <a:rPr lang="en-US" altLang="ko-KR" sz="2000" dirty="0" smtClean="0">
                <a:solidFill>
                  <a:schemeClr val="tx2"/>
                </a:solidFill>
              </a:rPr>
              <a:t>html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 보내기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4524315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mimetypes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mysmtplib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#global value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host = "smtp.gmail.com"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Gmail STMP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서버 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port = "587"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"logo.html"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prof.youngsik.kim@gmail.com“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보내는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"arm7tdmi@naver.com"  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받는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("multipart", "alternative")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['Subject'] = "Test email in Python 3.5"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endParaRPr kumimoji="0" lang="en-US" altLang="ko-KR" sz="1600" dirty="0" smtClean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4803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</a:t>
            </a:r>
            <a:r>
              <a:rPr lang="en-US" altLang="ko-KR" sz="2000" dirty="0" smtClean="0">
                <a:solidFill>
                  <a:schemeClr val="tx2"/>
                </a:solidFill>
              </a:rPr>
              <a:t>: gmail.py (Gmail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smtp</a:t>
            </a:r>
            <a:r>
              <a:rPr lang="ko-KR" altLang="en-US" sz="2000" dirty="0" smtClean="0">
                <a:solidFill>
                  <a:schemeClr val="tx2"/>
                </a:solidFill>
              </a:rPr>
              <a:t>에 접속해 인증을 얻고 </a:t>
            </a:r>
            <a:r>
              <a:rPr lang="en-US" altLang="ko-KR" sz="2000" dirty="0" smtClean="0">
                <a:solidFill>
                  <a:schemeClr val="tx2"/>
                </a:solidFill>
              </a:rPr>
              <a:t>html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 보내기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4524315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. . 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문서를 생성합니다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htmlFD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= open(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'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rb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HtmlPart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htmlFD.read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(),'html', _charset = 'UTF-8' 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htmlFD.close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만들었던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을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MIMEBase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 첨부 시킨다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메일을 발송한다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mysmtplib.MySMTP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host,port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s.set_debuglevel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(1)       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디버깅이 필요할 경우 주석을 푼다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("prof.youngsik.kim@gmail.com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",“********")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, [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],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  <a:endParaRPr kumimoji="0" lang="en-US" altLang="ko-KR" sz="1600" dirty="0" smtClean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2"/>
                </a:solidFill>
              </a:rPr>
              <a:t>예제</a:t>
            </a:r>
            <a:r>
              <a:rPr lang="en-US" altLang="ko-KR" sz="2000" dirty="0" smtClean="0">
                <a:solidFill>
                  <a:schemeClr val="tx2"/>
                </a:solidFill>
              </a:rPr>
              <a:t>: gmail.py (Gmail </a:t>
            </a:r>
            <a:r>
              <a:rPr lang="en-US" altLang="ko-KR" sz="2000" dirty="0" err="1" smtClean="0">
                <a:solidFill>
                  <a:schemeClr val="tx2"/>
                </a:solidFill>
              </a:rPr>
              <a:t>smtp</a:t>
            </a:r>
            <a:r>
              <a:rPr lang="ko-KR" altLang="en-US" sz="2000" dirty="0" smtClean="0">
                <a:solidFill>
                  <a:schemeClr val="tx2"/>
                </a:solidFill>
              </a:rPr>
              <a:t>에 접속해 인증을 얻고 </a:t>
            </a:r>
            <a:r>
              <a:rPr lang="en-US" altLang="ko-KR" sz="2000" dirty="0" smtClean="0">
                <a:solidFill>
                  <a:schemeClr val="tx2"/>
                </a:solidFill>
              </a:rPr>
              <a:t>html </a:t>
            </a:r>
            <a:r>
              <a:rPr lang="ko-KR" altLang="en-US" sz="2000" dirty="0" smtClean="0">
                <a:solidFill>
                  <a:schemeClr val="tx2"/>
                </a:solidFill>
              </a:rPr>
              <a:t>메일 보내기</a:t>
            </a:r>
            <a:r>
              <a:rPr lang="en-US" altLang="ko-KR" sz="2000" dirty="0" smtClean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accent2"/>
                </a:solidFill>
              </a:rPr>
              <a:t>네이버 메일에서 확인</a:t>
            </a:r>
            <a:endParaRPr lang="en-US" altLang="ko-KR" sz="12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4" y="1566382"/>
            <a:ext cx="6755748" cy="457406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847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html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88373" y="1457575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. . .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Title :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Book List Email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 email address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prof.youngsik.kim@gmail.com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 email address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arm7tdmi@naver.com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write message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Korea Polytechnic University test email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input your password of </a:t>
            </a:r>
            <a:r>
              <a:rPr kumimoji="0" lang="en-US" altLang="ko-KR" sz="1600" b="1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gmail</a:t>
            </a: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account </a:t>
            </a:r>
            <a:r>
              <a:rPr kumimoji="0" lang="en-US" altLang="ko-KR" sz="1600" b="1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********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Do you want to include book data (y/n):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y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input keyword to </a:t>
            </a:r>
            <a:r>
              <a:rPr kumimoji="0" lang="en-US" altLang="ko-KR" sz="1600" b="1" dirty="0" err="1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search: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The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connect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server ...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Mail sending complete!!!</a:t>
            </a:r>
          </a:p>
        </p:txBody>
      </p:sp>
    </p:spTree>
    <p:extLst>
      <p:ext uri="{BB962C8B-B14F-4D97-AF65-F5344CB8AC3E}">
        <p14:creationId xmlns:p14="http://schemas.microsoft.com/office/powerpoint/2010/main" val="5810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html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accent2"/>
                </a:solidFill>
              </a:rPr>
              <a:t>네이버 메일에서 확인</a:t>
            </a:r>
            <a:endParaRPr lang="en-US" altLang="ko-KR" sz="12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7" y="1834729"/>
            <a:ext cx="6412912" cy="437586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271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socket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예제 실행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socket_server.py </a:t>
            </a:r>
            <a:r>
              <a:rPr lang="ko-KR" altLang="en-US" sz="2000" dirty="0" smtClean="0"/>
              <a:t>와 </a:t>
            </a:r>
            <a:r>
              <a:rPr lang="ko-KR" altLang="en-US" sz="2000" dirty="0" err="1" smtClean="0"/>
              <a:t>콘솔창을</a:t>
            </a:r>
            <a:r>
              <a:rPr lang="ko-KR" altLang="en-US" sz="2000" dirty="0" smtClean="0"/>
              <a:t> 열고 실행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457200" lvl="1" indent="0" eaLnBrk="1" hangingPunct="1">
              <a:buNone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socket_client.py</a:t>
            </a:r>
            <a:r>
              <a:rPr lang="ko-KR" altLang="en-US" sz="2000" dirty="0" smtClean="0"/>
              <a:t>와 다른 </a:t>
            </a:r>
            <a:r>
              <a:rPr lang="ko-KR" altLang="en-US" sz="2000" dirty="0" err="1" smtClean="0"/>
              <a:t>콘솔창을</a:t>
            </a:r>
            <a:r>
              <a:rPr lang="ko-KR" altLang="en-US" sz="2000" dirty="0" smtClean="0"/>
              <a:t> 열고 실행</a:t>
            </a:r>
            <a:endParaRPr lang="en-US" altLang="ko-KR" sz="2000" dirty="0" smtClean="0"/>
          </a:p>
          <a:p>
            <a:pPr marL="457200" lvl="1" indent="0" eaLnBrk="1" hangingPunct="1">
              <a:buNone/>
            </a:pPr>
            <a:endParaRPr lang="en-US" altLang="ko-KR" sz="2000" dirty="0" smtClean="0"/>
          </a:p>
          <a:p>
            <a:pPr marL="457200" lvl="1" indent="0" eaLnBrk="1" hangingPunct="1">
              <a:buNone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서버 </a:t>
            </a:r>
            <a:r>
              <a:rPr lang="ko-KR" altLang="en-US" sz="2000" dirty="0" err="1" smtClean="0"/>
              <a:t>콘솔창</a:t>
            </a:r>
            <a:r>
              <a:rPr lang="ko-KR" altLang="en-US" sz="2000" dirty="0" smtClean="0"/>
              <a:t> 내용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  <a:p>
            <a:pPr marL="457200" lvl="1" indent="0" eaLnBrk="1" hangingPunct="1">
              <a:buNone/>
            </a:pP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클라이언트 </a:t>
            </a:r>
            <a:r>
              <a:rPr lang="ko-KR" altLang="en-US" sz="2000" dirty="0" err="1"/>
              <a:t>콘</a:t>
            </a:r>
            <a:r>
              <a:rPr lang="ko-KR" altLang="en-US" sz="2000" dirty="0" err="1" smtClean="0"/>
              <a:t>솔창</a:t>
            </a:r>
            <a:r>
              <a:rPr lang="ko-KR" altLang="en-US" sz="2000" dirty="0" smtClean="0"/>
              <a:t> 내용</a:t>
            </a:r>
            <a:endParaRPr lang="ko-KR" altLang="en-US" sz="16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67" y="1542561"/>
            <a:ext cx="5546089" cy="709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7" y="2622704"/>
            <a:ext cx="4148201" cy="1071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68" y="4064751"/>
            <a:ext cx="5544698" cy="810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967" y="5245909"/>
            <a:ext cx="5544700" cy="870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17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html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internetbook.py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sendMain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50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94428" y="1808804"/>
            <a:ext cx="8249735" cy="4524315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sendMain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global host, port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html = ""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title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('Title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('sender email address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('recipient email address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('write message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passwd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 input your password of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gmail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account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('Do you want to include book data (y/n):'))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if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== 'y'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keyword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(input ('input keyword to search:'))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html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MakeHtmlDoc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SearchBookTitle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(keyword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mysmtplib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                      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#python3.5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에서는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smtplib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사용해도 됨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email.mime.multipart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MIMEMultipart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MIMEMultipart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생성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endParaRPr kumimoji="0" lang="en-US" altLang="ko-KR" sz="1600" b="1" dirty="0" smtClean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MIMEMultipart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('alternative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')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#Message container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를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. . .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파이썬으로</a:t>
            </a:r>
            <a:r>
              <a:rPr lang="ko-KR" altLang="en-US" dirty="0" smtClean="0"/>
              <a:t> 이메일 보내기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 smtClean="0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html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internetbook.py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sendMain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51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94429" y="1802748"/>
            <a:ext cx="8200334" cy="4524315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. . 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</a:t>
            </a:r>
            <a:r>
              <a:rPr kumimoji="0" lang="en-US" altLang="ko-KR" sz="1600" b="1" dirty="0" err="1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['Subject'] =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title        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set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message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msgPart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, 'plain')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bookPart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(html, 'html', _charset = 'UTF-8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')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msgPart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메세지에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생성한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MIME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문서를 첨부합니다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bookPart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) 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print ("connect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smtp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server ... 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mysmtplib.MySMTP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host,port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#python3.5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에서는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host,port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)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#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s.set_debuglevel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(1)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passwd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   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로그인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, [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],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 smtClean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    </a:t>
            </a:r>
            <a:endParaRPr kumimoji="0" lang="en-US" altLang="ko-KR" sz="1600" dirty="0">
              <a:solidFill>
                <a:schemeClr val="tx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print ("Mail sending complete!!!")</a:t>
            </a:r>
          </a:p>
        </p:txBody>
      </p:sp>
    </p:spTree>
    <p:extLst>
      <p:ext uri="{BB962C8B-B14F-4D97-AF65-F5344CB8AC3E}">
        <p14:creationId xmlns:p14="http://schemas.microsoft.com/office/powerpoint/2010/main" val="9358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웹 서버 만들기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http.server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모듈을 이용해 간단한 </a:t>
            </a:r>
            <a:r>
              <a:rPr lang="ko-KR" altLang="en-US" sz="2000" b="1" dirty="0" err="1" smtClean="0">
                <a:solidFill>
                  <a:schemeClr val="accent2"/>
                </a:solidFill>
              </a:rPr>
              <a:t>웹서버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구축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url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로 책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title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 검색을 요청하면 해당 책 정보를 웹 페이지에 출력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52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88373" y="1522443"/>
            <a:ext cx="7940898" cy="255454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latin typeface="Courier10 BT"/>
                <a:cs typeface="Courier New" panose="02070309020205020404" pitchFamily="49" charset="0"/>
              </a:rPr>
              <a:t>. . .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select 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menu 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: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t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started http server....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3" y="4146165"/>
            <a:ext cx="7366931" cy="2097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2958565">
            <a:off x="3830744" y="3220307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91809" y="3234501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“</a:t>
            </a:r>
            <a:r>
              <a:rPr lang="ko-KR" altLang="en-US" b="1" dirty="0" smtClean="0">
                <a:solidFill>
                  <a:srgbClr val="FF0000"/>
                </a:solidFill>
              </a:rPr>
              <a:t>웹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브라우저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주소창에</a:t>
            </a:r>
            <a:r>
              <a:rPr lang="ko-KR" altLang="en-US" b="1" dirty="0" smtClean="0">
                <a:solidFill>
                  <a:srgbClr val="FF0000"/>
                </a:solidFill>
              </a:rPr>
              <a:t> 입력</a:t>
            </a:r>
            <a:r>
              <a:rPr lang="en-US" altLang="ko-KR" b="1" dirty="0" smtClean="0">
                <a:solidFill>
                  <a:srgbClr val="FF0000"/>
                </a:solidFill>
              </a:rPr>
              <a:t>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웹 서버 만들기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internetbook.py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class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MyHandler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53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11064" y="1274162"/>
            <a:ext cx="8560268" cy="4770537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class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MyHandler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BaseHTTPRequestHandler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 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BaseHTTPRequestHandler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상속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do_GET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(self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): 			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#http GET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요청이 들어오면 실행됨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from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urllib.parse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urlparse</a:t>
            </a: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import sys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parts =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urlparse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self.path</a:t>
            </a:r>
            <a:r>
              <a:rPr kumimoji="0" lang="en-US" altLang="ko-KR" sz="1600" dirty="0" smtClean="0"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       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파싱해서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‘=‘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을 기준으로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keyword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와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value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로 문자열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구분</a:t>
            </a:r>
            <a:endParaRPr kumimoji="0" lang="en-US" altLang="ko-KR" sz="1600" b="1" dirty="0" smtClean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keyword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, value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parts.query.split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('=',1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if keyword == "title" </a:t>
            </a: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: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#keyword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가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“title”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인 경우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html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MakeHtmlDoc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SearchBookTitle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(value))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#value</a:t>
            </a:r>
            <a:r>
              <a:rPr kumimoji="0" lang="ko-KR" altLang="en-US" sz="1600" b="1" dirty="0" err="1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제목검색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 후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HTML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전환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##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헤더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부분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작성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self.send_response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(200)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self.send_header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('Content-type', 'text/html')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self.end_headers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self.wfile.write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html.encode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('utf-8'))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 </a:t>
            </a:r>
            <a:r>
              <a:rPr kumimoji="0" lang="ko-KR" altLang="en-US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본분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( body )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부분 출력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       else: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self.send_error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(400,' bad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requst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: please check the your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')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잘못된 요청 응답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3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웹 서버 만들기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internetbook.py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err="1" smtClean="0">
                <a:solidFill>
                  <a:schemeClr val="accent2"/>
                </a:solidFill>
              </a:rPr>
              <a:t>StartWebService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() 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함수</a:t>
            </a:r>
            <a:endParaRPr lang="en-US" altLang="ko-KR" sz="2000" b="1" dirty="0" smtClean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54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88373" y="1522443"/>
            <a:ext cx="7940898" cy="2308324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startWebService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try: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server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HTTPServer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 ('localhost',8080),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MyHandler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print("started http server....")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server.serve_forever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except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KeyboardInterrupt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print ("shutdown web server")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server.socket.close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  </a:t>
            </a:r>
            <a:r>
              <a:rPr kumimoji="0" lang="en-US" altLang="ko-KR" sz="1600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server </a:t>
            </a:r>
            <a:r>
              <a:rPr kumimoji="0" lang="ko-KR" altLang="en-US" sz="1600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종료합니다</a:t>
            </a:r>
            <a:r>
              <a:rPr kumimoji="0" lang="en-US" altLang="ko-KR" sz="1600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71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email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이메일을 다루는 데 필요한 패키지</a:t>
            </a:r>
            <a:endParaRPr lang="en-US" altLang="ko-KR" sz="1600" dirty="0" smtClean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json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(JavaScript Object Notation)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가벼운 데이터 교환을 위한 자바스크립트 문법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dump</a:t>
            </a:r>
            <a:r>
              <a:rPr lang="en-US" altLang="ko-KR" sz="1600" dirty="0" smtClean="0"/>
              <a:t> (</a:t>
            </a: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데이터를 </a:t>
            </a:r>
            <a:r>
              <a:rPr lang="en-US" altLang="ko-KR" sz="1600" dirty="0" err="1" smtClean="0"/>
              <a:t>json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형식으로 변환</a:t>
            </a:r>
            <a:r>
              <a:rPr lang="en-US" altLang="ko-KR" sz="1600" dirty="0" smtClean="0"/>
              <a:t>), </a:t>
            </a:r>
            <a:r>
              <a:rPr lang="en-US" altLang="ko-KR" sz="1600" b="1" dirty="0" smtClean="0"/>
              <a:t>decode</a:t>
            </a:r>
            <a:r>
              <a:rPr lang="en-US" altLang="ko-KR" sz="1600" dirty="0" smtClean="0"/>
              <a:t> (</a:t>
            </a:r>
            <a:r>
              <a:rPr lang="en-US" altLang="ko-KR" sz="1600" dirty="0" err="1" smtClean="0"/>
              <a:t>json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객체로 변환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json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객체는 중괄호와 콜론으로 구성</a:t>
            </a:r>
            <a:r>
              <a:rPr lang="en-US" altLang="ko-KR" sz="1600" dirty="0" smtClean="0"/>
              <a:t>: </a:t>
            </a:r>
            <a:r>
              <a:rPr lang="en-US" altLang="ko-KR" sz="1600" b="1" dirty="0" smtClean="0"/>
              <a:t>{“age”:30} </a:t>
            </a:r>
            <a:r>
              <a:rPr lang="en-US" altLang="ko-KR" sz="1600" b="1" dirty="0" err="1" smtClean="0"/>
              <a:t>json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객체 이름은 </a:t>
            </a:r>
            <a:r>
              <a:rPr lang="en-US" altLang="ko-KR" sz="1600" b="1" dirty="0" smtClean="0"/>
              <a:t>age </a:t>
            </a:r>
            <a:r>
              <a:rPr lang="ko-KR" altLang="en-US" sz="1600" b="1" dirty="0" smtClean="0"/>
              <a:t>이고 값은 </a:t>
            </a:r>
            <a:r>
              <a:rPr lang="en-US" altLang="ko-KR" sz="1600" b="1" dirty="0" smtClean="0"/>
              <a:t>30</a:t>
            </a:r>
            <a:r>
              <a:rPr lang="ko-KR" altLang="en-US" sz="1600" b="1" dirty="0" smtClean="0"/>
              <a:t> </a:t>
            </a:r>
            <a:endParaRPr lang="en-US" altLang="ko-KR" sz="1600" b="1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83823" y="2961907"/>
            <a:ext cx="7538254" cy="83099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json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json.dumps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([1,2,3,{'4':5, '6':7}], separators=(',',':'))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'[1,2,3,{"4":5,"6":7}]'</a:t>
            </a:r>
          </a:p>
        </p:txBody>
      </p:sp>
    </p:spTree>
    <p:extLst>
      <p:ext uri="{BB962C8B-B14F-4D97-AF65-F5344CB8AC3E}">
        <p14:creationId xmlns:p14="http://schemas.microsoft.com/office/powerpoint/2010/main" val="15916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mailbox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메일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박스를 관리하는 모듈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예제</a:t>
            </a:r>
            <a:r>
              <a:rPr lang="en-US" altLang="ko-KR" sz="1600" b="1" dirty="0" smtClean="0"/>
              <a:t>) </a:t>
            </a:r>
            <a:r>
              <a:rPr lang="en-US" altLang="ko-KR" sz="1600" dirty="0" smtClean="0"/>
              <a:t>~/</a:t>
            </a:r>
            <a:r>
              <a:rPr lang="en-US" altLang="ko-KR" sz="1600" dirty="0" err="1" smtClean="0"/>
              <a:t>mbox</a:t>
            </a:r>
            <a:r>
              <a:rPr lang="ko-KR" altLang="en-US" sz="1600" dirty="0" smtClean="0"/>
              <a:t> 저장소에 저장된 메일을 읽어와 그 중 메일 제목 출력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webbrowser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웹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브라우저를 간단하게 제어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예제</a:t>
            </a:r>
            <a:r>
              <a:rPr lang="en-US" altLang="ko-KR" sz="1600" b="1" dirty="0"/>
              <a:t>) </a:t>
            </a:r>
            <a:r>
              <a:rPr lang="ko-KR" altLang="en-US" sz="1600" dirty="0" smtClean="0"/>
              <a:t>웹 브라우저 실행되어 해당 주소 방문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7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04936" y="1806575"/>
            <a:ext cx="7538254" cy="83099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for message in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mailbox.mbox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('~/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mbox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'):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...     subject = message['subject']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...     print(subject)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904936" y="3640872"/>
            <a:ext cx="7538254" cy="1077218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'http://www.kpu.ac.kr'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smtClean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webbrowser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webbrowser.open_new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96398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 smtClean="0">
                <a:solidFill>
                  <a:schemeClr val="accent2"/>
                </a:solidFill>
              </a:rPr>
              <a:t>urllib</a:t>
            </a:r>
            <a:endParaRPr lang="en-US" altLang="ko-KR" sz="20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url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관련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url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파싱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url</a:t>
            </a:r>
            <a:r>
              <a:rPr lang="ko-KR" altLang="en-US" sz="1600" dirty="0" smtClean="0"/>
              <a:t>에 할당된 데이터 수집 등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예제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url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파싱</a:t>
            </a: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8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04936" y="1806575"/>
            <a:ext cx="7538254" cy="280076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urllib.parse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urlparse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="http://search.naver.com/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search.naver?where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nexearch&amp;query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python&amp;sm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top_hty&amp;fbm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=1"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parts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urlparse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print(parts)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ParseResult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(scheme='http',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netloc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='search.naver.com', path='/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search.naver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',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params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='', query='where=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nexearch&amp;query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python&amp;sm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top_hty&amp;fbm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=1', fragment='')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parts.path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'/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search.naver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8770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 smtClean="0"/>
              <a:t>파이썬이</a:t>
            </a:r>
            <a:r>
              <a:rPr lang="ko-KR" altLang="en-US" dirty="0" smtClean="0"/>
              <a:t> 지원하는 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모듈</a:t>
            </a:r>
            <a:endParaRPr lang="en-US" altLang="ko-KR" dirty="0" smtClean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accent2"/>
                </a:solidFill>
              </a:rPr>
              <a:t>16</a:t>
            </a:r>
            <a:r>
              <a:rPr lang="ko-KR" altLang="en-US" sz="2000" b="1" dirty="0" smtClean="0">
                <a:solidFill>
                  <a:schemeClr val="accent2"/>
                </a:solidFill>
              </a:rPr>
              <a:t>장 도서 관리 프로그램의 인터넷 기능 확장</a:t>
            </a:r>
            <a:endParaRPr lang="en-US" altLang="ko-KR" sz="2000" b="1" dirty="0" smtClean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launcher.py (</a:t>
            </a:r>
            <a:r>
              <a:rPr lang="ko-KR" altLang="en-US" sz="1600" dirty="0" smtClean="0"/>
              <a:t>메뉴 출력하고 사용자 명령 입력 받기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xmlbook.py (xml </a:t>
            </a:r>
            <a:r>
              <a:rPr lang="ko-KR" altLang="en-US" sz="1600" dirty="0" smtClean="0"/>
              <a:t>관련 기능 구현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internetbook.py (</a:t>
            </a:r>
            <a:r>
              <a:rPr lang="ko-KR" altLang="en-US" sz="1600" dirty="0" smtClean="0"/>
              <a:t>인터넷 관련 기능 구현</a:t>
            </a:r>
            <a:r>
              <a:rPr lang="en-US" altLang="ko-KR" sz="1600" dirty="0" smtClean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book.xml (</a:t>
            </a:r>
            <a:r>
              <a:rPr lang="ko-KR" altLang="en-US" sz="1600" dirty="0" smtClean="0"/>
              <a:t>도서 정보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문서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9</a:t>
            </a:fld>
            <a:endParaRPr lang="en-US" altLang="ko-KR" sz="1400" dirty="0" smtClean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836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29266</TotalTime>
  <Words>3293</Words>
  <Application>Microsoft Office PowerPoint</Application>
  <PresentationFormat>화면 슬라이드 쇼(4:3)</PresentationFormat>
  <Paragraphs>752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Courier10 BT</vt:lpstr>
      <vt:lpstr>굴림</vt:lpstr>
      <vt:lpstr>Dotum</vt:lpstr>
      <vt:lpstr>Arial</vt:lpstr>
      <vt:lpstr>Courier New</vt:lpstr>
      <vt:lpstr>Times New Roman</vt:lpstr>
      <vt:lpstr>Wingdings</vt:lpstr>
      <vt:lpstr>기본 디자인</vt:lpstr>
      <vt:lpstr>  Chapter 17  파이썬과 인터넷</vt:lpstr>
      <vt:lpstr>목차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웹 서버 만들기</vt:lpstr>
      <vt:lpstr>웹 서버 만들기</vt:lpstr>
      <vt:lpstr>웹 서버 만들기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Nicholas Park</dc:creator>
  <cp:lastModifiedBy>KimYoungsik</cp:lastModifiedBy>
  <cp:revision>802</cp:revision>
  <cp:lastPrinted>2012-03-06T00:26:48Z</cp:lastPrinted>
  <dcterms:created xsi:type="dcterms:W3CDTF">1999-03-28T02:55:44Z</dcterms:created>
  <dcterms:modified xsi:type="dcterms:W3CDTF">2016-05-19T05:55:03Z</dcterms:modified>
</cp:coreProperties>
</file>